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9" r:id="rId2"/>
    <p:sldId id="267" r:id="rId3"/>
    <p:sldId id="268" r:id="rId4"/>
    <p:sldId id="322" r:id="rId5"/>
    <p:sldId id="323" r:id="rId6"/>
    <p:sldId id="324" r:id="rId7"/>
    <p:sldId id="333" r:id="rId8"/>
    <p:sldId id="335" r:id="rId9"/>
    <p:sldId id="334" r:id="rId10"/>
    <p:sldId id="336" r:id="rId11"/>
    <p:sldId id="337" r:id="rId12"/>
    <p:sldId id="327" r:id="rId13"/>
    <p:sldId id="325" r:id="rId14"/>
    <p:sldId id="331" r:id="rId15"/>
    <p:sldId id="328" r:id="rId16"/>
    <p:sldId id="343" r:id="rId17"/>
    <p:sldId id="344" r:id="rId18"/>
    <p:sldId id="345" r:id="rId19"/>
    <p:sldId id="346" r:id="rId20"/>
    <p:sldId id="341" r:id="rId21"/>
    <p:sldId id="347" r:id="rId22"/>
    <p:sldId id="342" r:id="rId23"/>
    <p:sldId id="340" r:id="rId24"/>
    <p:sldId id="339" r:id="rId25"/>
    <p:sldId id="32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anasree Kode" initials="DK" lastIdx="2" clrIdx="0">
    <p:extLst>
      <p:ext uri="{19B8F6BF-5375-455C-9EA6-DF929625EA0E}">
        <p15:presenceInfo xmlns:p15="http://schemas.microsoft.com/office/powerpoint/2012/main" userId="4a282d150d7cd4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A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66" autoAdjust="0"/>
    <p:restoredTop sz="94660"/>
  </p:normalViewPr>
  <p:slideViewPr>
    <p:cSldViewPr snapToGrid="0">
      <p:cViewPr varScale="1">
        <p:scale>
          <a:sx n="94" d="100"/>
          <a:sy n="94" d="100"/>
        </p:scale>
        <p:origin x="45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F9767-9387-42F0-B253-C809264E00F7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B1AAF-7CF9-4ED3-B393-24CA8C1F7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15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7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66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0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54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97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970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06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59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40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4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5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11fd100d434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11fd100d434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891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31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869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988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2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87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12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89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2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9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60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36D7-D6CD-D380-9132-7765C59D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03879-1278-2E83-8595-9319BBD6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145A8-ED5C-9F15-C3CF-695DB870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89F3-C5EE-1158-3AE7-2C049DF1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C4839-EC11-2635-4668-A1E4681A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51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84D8-6F2E-E416-E86E-E066509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6A568-6544-6322-AEB4-0BCA0F88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42C5-B1DD-D66F-2B96-5B95654B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89B88-5142-6148-46D0-8E764B54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CBA35-CAA8-E5E8-11E3-3448D058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56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CD17B-1EF9-E962-6A67-AD2169D5D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C954-F84B-D0E3-C4CD-B901B067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357BE-D5C4-9DD6-FF20-9086E6A4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1B429-2E36-D036-11A7-22DED989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09941-AC71-19D1-97AB-D0BBBD25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70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 rot="10800000" flipH="1">
            <a:off x="2954727" y="5353496"/>
            <a:ext cx="4772176" cy="1504635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4"/>
          <p:cNvSpPr/>
          <p:nvPr/>
        </p:nvSpPr>
        <p:spPr>
          <a:xfrm rot="-5400000" flipH="1">
            <a:off x="8862582" y="-360180"/>
            <a:ext cx="2969167" cy="3689656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4"/>
          <p:cNvSpPr/>
          <p:nvPr/>
        </p:nvSpPr>
        <p:spPr>
          <a:xfrm rot="10800000">
            <a:off x="44" y="-66"/>
            <a:ext cx="3489161" cy="3854463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960000" y="1489033"/>
            <a:ext cx="10272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78" name="Google Shape;178;p4"/>
          <p:cNvGrpSpPr/>
          <p:nvPr/>
        </p:nvGrpSpPr>
        <p:grpSpPr>
          <a:xfrm rot="-4376535">
            <a:off x="-98654" y="5760799"/>
            <a:ext cx="1413140" cy="1632827"/>
            <a:chOff x="725975" y="580175"/>
            <a:chExt cx="3328618" cy="3846085"/>
          </a:xfrm>
        </p:grpSpPr>
        <p:sp>
          <p:nvSpPr>
            <p:cNvPr id="179" name="Google Shape;179;p4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3" name="Google Shape;193;p4"/>
          <p:cNvGrpSpPr/>
          <p:nvPr/>
        </p:nvGrpSpPr>
        <p:grpSpPr>
          <a:xfrm rot="818575">
            <a:off x="11062816" y="5671960"/>
            <a:ext cx="1551904" cy="1660613"/>
            <a:chOff x="1141181" y="262025"/>
            <a:chExt cx="4067198" cy="4352099"/>
          </a:xfrm>
        </p:grpSpPr>
        <p:sp>
          <p:nvSpPr>
            <p:cNvPr id="194" name="Google Shape;194;p4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7" name="Google Shape;207;p4"/>
          <p:cNvGrpSpPr/>
          <p:nvPr/>
        </p:nvGrpSpPr>
        <p:grpSpPr>
          <a:xfrm rot="-1297163">
            <a:off x="-211771" y="-551389"/>
            <a:ext cx="1482936" cy="1414663"/>
            <a:chOff x="936800" y="644000"/>
            <a:chExt cx="3397834" cy="3241401"/>
          </a:xfrm>
        </p:grpSpPr>
        <p:sp>
          <p:nvSpPr>
            <p:cNvPr id="208" name="Google Shape;208;p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8" name="Google Shape;218;p4"/>
          <p:cNvSpPr/>
          <p:nvPr/>
        </p:nvSpPr>
        <p:spPr>
          <a:xfrm rot="1714220" flipH="1">
            <a:off x="7176265" y="-1174847"/>
            <a:ext cx="2970203" cy="178421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4"/>
          <p:cNvSpPr/>
          <p:nvPr/>
        </p:nvSpPr>
        <p:spPr>
          <a:xfrm rot="-9131189" flipH="1">
            <a:off x="2256968" y="6201621"/>
            <a:ext cx="2970248" cy="1784237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4"/>
          <p:cNvSpPr/>
          <p:nvPr/>
        </p:nvSpPr>
        <p:spPr>
          <a:xfrm>
            <a:off x="271447" y="1489034"/>
            <a:ext cx="249084" cy="248901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4"/>
          <p:cNvSpPr/>
          <p:nvPr/>
        </p:nvSpPr>
        <p:spPr>
          <a:xfrm>
            <a:off x="11765092" y="5206218"/>
            <a:ext cx="211061" cy="203351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4"/>
          <p:cNvGrpSpPr/>
          <p:nvPr/>
        </p:nvGrpSpPr>
        <p:grpSpPr>
          <a:xfrm>
            <a:off x="221225" y="4751732"/>
            <a:ext cx="349551" cy="708717"/>
            <a:chOff x="2322875" y="1049950"/>
            <a:chExt cx="1301705" cy="2640525"/>
          </a:xfrm>
        </p:grpSpPr>
        <p:sp>
          <p:nvSpPr>
            <p:cNvPr id="223" name="Google Shape;223;p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6" name="Google Shape;226;p4"/>
          <p:cNvGrpSpPr/>
          <p:nvPr/>
        </p:nvGrpSpPr>
        <p:grpSpPr>
          <a:xfrm>
            <a:off x="11626622" y="1312532"/>
            <a:ext cx="349551" cy="708717"/>
            <a:chOff x="2322875" y="1049950"/>
            <a:chExt cx="1301705" cy="2640525"/>
          </a:xfrm>
        </p:grpSpPr>
        <p:sp>
          <p:nvSpPr>
            <p:cNvPr id="227" name="Google Shape;227;p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0" name="Google Shape;230;p4"/>
          <p:cNvGrpSpPr/>
          <p:nvPr/>
        </p:nvGrpSpPr>
        <p:grpSpPr>
          <a:xfrm>
            <a:off x="11176253" y="-457012"/>
            <a:ext cx="1325025" cy="1225907"/>
            <a:chOff x="940201" y="467822"/>
            <a:chExt cx="4254149" cy="3935914"/>
          </a:xfrm>
        </p:grpSpPr>
        <p:sp>
          <p:nvSpPr>
            <p:cNvPr id="231" name="Google Shape;231;p4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9086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11CA-9AE5-A2E3-725A-5C661281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ABA8-75F6-2540-970C-DB61641FF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AC52-11D5-D8A5-0F9D-CE993651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C8DB-C90C-555E-EDE8-1146CA04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183B-8675-D2BE-9A09-356FDA35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27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5E11-93B6-3053-C844-63EAAE3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59F17-C89C-3975-630B-FF1935E55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01209-F765-B7FB-F43B-B24E8471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389C-36CD-8486-29A5-CBFBC03E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38810-2498-D564-05E1-8340C214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29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C7EF-2553-675E-7C87-9EB0FBE0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1DC65-F63E-D6DB-5EC1-7D5B6062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6D3B4-750A-57A2-4376-BE7AC31D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61014-34F1-1DB7-2C6F-05CB5BEC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3F097-A80C-199A-40CF-DD8EFEB1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3C7EE-DDD7-4488-28EB-A0E22B5E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4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066-F5E7-1DA7-D1DB-7497EE38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66C9-1140-C271-A70B-B6D1BDB81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83F8-A4EC-B1AA-6724-53115DC03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F54DE-EF6D-6FBE-4CF3-0D2E35738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664B8-22CA-14A6-2D03-2AC270F61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1A2CC-0958-DE8B-C457-222162B6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4D289-0C03-F594-5B4A-41DEA654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C536-3781-91F6-7961-71428A70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08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8C3-6335-9FBB-2770-678E978A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F304B-5039-93A4-59E0-F7C4CA3B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38FF7-04C3-D392-2BDD-D440D72D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CA58-8427-3659-0828-C63A3ED3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44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84F8E-CBF9-45CC-43A4-504FA4E1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38EDA-63E8-D3C7-F332-1A0BF6AE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1BEC-D01D-8596-38AE-66973FE5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8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BDFF-0B6B-2E4E-8CBE-F00CBF73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A1E2-5AB3-19A5-D8C0-F5FA5172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596D8-C813-8E37-A325-45D5B418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D3253-AD51-F0B8-607C-24B54BAC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FCC5B-679D-1F84-0ED9-5BD95E8B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3A58D-D780-2D60-CA80-0878BB4C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40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8E21-752A-F8FD-52CE-38C9E4DA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808C8-BEFC-7518-EA3A-2731BE1B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0BE48-6476-9531-F0F3-3840B1A3D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BE700-8434-2030-CF59-0118D19E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21996-F298-799A-F775-60E6ED47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ED3AC-A02E-BB3F-376F-6ADBF184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6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29770-052F-ABE8-FAC8-9F1F1C2B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15801-436B-14FB-5CDB-E80A1F0B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CA-FB24-33C2-B589-DC9184255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2FD-6423-453F-BFA1-950663872FD9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83C24-8E1E-7ADC-BB1E-7959867A6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E8D53-3339-0FB1-9C72-E9AE740F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DA98F-CA6D-4E9E-9028-8261A0FCD5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1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136208" y="2041415"/>
            <a:ext cx="83235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800" b="1" dirty="0">
                <a:latin typeface="Algerian" panose="04020705040A02060702" pitchFamily="82" charset="0"/>
                <a:cs typeface="Aharoni" panose="020F0502020204030204" pitchFamily="2" charset="-79"/>
              </a:rPr>
              <a:t>TRAVEL AND TOURISM</a:t>
            </a:r>
            <a:endParaRPr lang="en-US" sz="4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176DF-C76E-1460-A5A3-0CD6E67015D9}"/>
              </a:ext>
            </a:extLst>
          </p:cNvPr>
          <p:cNvSpPr txBox="1"/>
          <p:nvPr/>
        </p:nvSpPr>
        <p:spPr>
          <a:xfrm>
            <a:off x="3366770" y="3072360"/>
            <a:ext cx="64287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SPHERE </a:t>
            </a:r>
          </a:p>
          <a:p>
            <a:pPr lvl="2"/>
            <a:r>
              <a:rPr lang="en-GB" sz="1600" dirty="0"/>
              <a:t>             (MOBILE APPLICATION)</a:t>
            </a:r>
            <a:endParaRPr lang="en-IN" sz="1600" dirty="0"/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B3FAC51D-F32A-C180-FBE4-E870CA3FEC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38957" y="516844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FF779-8327-9E3D-5D92-AD021B06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16" y="3277046"/>
            <a:ext cx="1863124" cy="18631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420F1-8C78-7CD5-A641-CA86375FF6D7}"/>
              </a:ext>
            </a:extLst>
          </p:cNvPr>
          <p:cNvSpPr txBox="1"/>
          <p:nvPr/>
        </p:nvSpPr>
        <p:spPr>
          <a:xfrm>
            <a:off x="919480" y="5212080"/>
            <a:ext cx="277368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IMPACTECH-2K24</a:t>
            </a:r>
          </a:p>
          <a:p>
            <a:pPr algn="ctr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Team -2K154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30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6.3.FEATURES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160" y="1646289"/>
            <a:ext cx="7109800" cy="2644353"/>
          </a:xfrm>
        </p:spPr>
        <p:txBody>
          <a:bodyPr/>
          <a:lstStyle/>
          <a:p>
            <a:pPr marL="0" indent="0">
              <a:buClr>
                <a:srgbClr val="002060"/>
              </a:buClr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Packages:</a:t>
            </a:r>
          </a:p>
          <a:p>
            <a:pPr marL="609585" lvl="1" indent="0">
              <a:buClr>
                <a:srgbClr val="002060"/>
              </a:buClr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travellers struggle to find affordable transportation options to their desired destinations</a:t>
            </a: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bundled deals and discounts.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package tailored to preferences and interests.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bundled deals and discounts.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effort in individual booking arrangements.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0F008-714C-272D-395E-5E428148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979295"/>
            <a:ext cx="342900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879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6.4.FEATURES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320" y="1646289"/>
            <a:ext cx="7109800" cy="2644353"/>
          </a:xfrm>
        </p:spPr>
        <p:txBody>
          <a:bodyPr/>
          <a:lstStyle/>
          <a:p>
            <a:pPr marL="0" indent="0">
              <a:buClr>
                <a:srgbClr val="002060"/>
              </a:buClr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Book:</a:t>
            </a:r>
          </a:p>
          <a:p>
            <a:pPr marL="609585" lvl="1" indent="0">
              <a:buClr>
                <a:srgbClr val="002060"/>
              </a:buClr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audio content highlighting the beauty of various destinations.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Engaging storytelling to evoke vivid imagery in listeners' minds.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the travel experience by providing a deeper understanding of destinations.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valuable insights into local culture, history, and traditions through audio narration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5D2ED-5EC3-22CE-2746-874D10AB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80" y="2129542"/>
            <a:ext cx="3103880" cy="29250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716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7. DESIGN</a:t>
            </a: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A76E1567-9FBA-4147-09B6-6A5CD14EAB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444E7D-241F-3A4E-04B9-940B71906E30}"/>
              </a:ext>
            </a:extLst>
          </p:cNvPr>
          <p:cNvSpPr/>
          <p:nvPr/>
        </p:nvSpPr>
        <p:spPr>
          <a:xfrm>
            <a:off x="3924571" y="143565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F2C16-918A-2AD0-4F9D-9F0F6CD67249}"/>
              </a:ext>
            </a:extLst>
          </p:cNvPr>
          <p:cNvSpPr/>
          <p:nvPr/>
        </p:nvSpPr>
        <p:spPr>
          <a:xfrm>
            <a:off x="4075424" y="1693262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AAC77D-3876-D11A-F61B-17A8212971FD}"/>
              </a:ext>
            </a:extLst>
          </p:cNvPr>
          <p:cNvSpPr/>
          <p:nvPr/>
        </p:nvSpPr>
        <p:spPr>
          <a:xfrm>
            <a:off x="4507095" y="2772440"/>
            <a:ext cx="1856650" cy="18752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3203AD-3940-1040-7888-7FB1E1190504}"/>
              </a:ext>
            </a:extLst>
          </p:cNvPr>
          <p:cNvSpPr/>
          <p:nvPr/>
        </p:nvSpPr>
        <p:spPr>
          <a:xfrm>
            <a:off x="4507095" y="5043355"/>
            <a:ext cx="1937879" cy="27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SELECT LANGUAGE</a:t>
            </a:r>
            <a:endParaRPr lang="en-IN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1E25C-D512-4E4E-9DD1-A97A099D2730}"/>
              </a:ext>
            </a:extLst>
          </p:cNvPr>
          <p:cNvSpPr/>
          <p:nvPr/>
        </p:nvSpPr>
        <p:spPr>
          <a:xfrm>
            <a:off x="4507095" y="5380453"/>
            <a:ext cx="1937879" cy="27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SIGN UP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532C4-DECD-82C7-4068-FAAB1537149A}"/>
              </a:ext>
            </a:extLst>
          </p:cNvPr>
          <p:cNvSpPr txBox="1"/>
          <p:nvPr/>
        </p:nvSpPr>
        <p:spPr>
          <a:xfrm>
            <a:off x="5826477" y="1779775"/>
            <a:ext cx="1044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u="sng" dirty="0"/>
              <a:t>SKIP SIGN UP</a:t>
            </a:r>
            <a:endParaRPr lang="en-IN" sz="1100" u="sng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0B1702-284E-C2A1-B4CE-43F27D5EB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16" y="2772440"/>
            <a:ext cx="1863124" cy="18631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5707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7.1.DESIGN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8E407D-6057-1775-F1AE-BA24575383B8}"/>
              </a:ext>
            </a:extLst>
          </p:cNvPr>
          <p:cNvSpPr/>
          <p:nvPr/>
        </p:nvSpPr>
        <p:spPr>
          <a:xfrm>
            <a:off x="1328691" y="1356565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DB74D9-87AB-64E4-E6F9-6B7A03870985}"/>
              </a:ext>
            </a:extLst>
          </p:cNvPr>
          <p:cNvSpPr/>
          <p:nvPr/>
        </p:nvSpPr>
        <p:spPr>
          <a:xfrm>
            <a:off x="4628197" y="1356565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512459-FAA0-5973-F197-EEA91DE9A584}"/>
              </a:ext>
            </a:extLst>
          </p:cNvPr>
          <p:cNvSpPr/>
          <p:nvPr/>
        </p:nvSpPr>
        <p:spPr>
          <a:xfrm>
            <a:off x="7803488" y="1347055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KL Deemed to be University Hyderabad">
            <a:extLst>
              <a:ext uri="{FF2B5EF4-FFF2-40B4-BE49-F238E27FC236}">
                <a16:creationId xmlns:a16="http://schemas.microsoft.com/office/drawing/2014/main" id="{B19949CD-74E2-F76A-0A97-BA49EC335F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94019" y="5815497"/>
            <a:ext cx="1220704" cy="9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C2D20D-C34A-33C4-1B3C-938DA591E58B}"/>
              </a:ext>
            </a:extLst>
          </p:cNvPr>
          <p:cNvSpPr/>
          <p:nvPr/>
        </p:nvSpPr>
        <p:spPr>
          <a:xfrm>
            <a:off x="1497981" y="1551558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" name="Graphic 29" descr="Bus">
            <a:extLst>
              <a:ext uri="{FF2B5EF4-FFF2-40B4-BE49-F238E27FC236}">
                <a16:creationId xmlns:a16="http://schemas.microsoft.com/office/drawing/2014/main" id="{19BC8826-2F36-C848-C40F-6A468B77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76" y="2200152"/>
            <a:ext cx="304264" cy="30426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DBE3055-8C65-6104-8FE0-1FEF197AB30B}"/>
              </a:ext>
            </a:extLst>
          </p:cNvPr>
          <p:cNvSpPr/>
          <p:nvPr/>
        </p:nvSpPr>
        <p:spPr>
          <a:xfrm>
            <a:off x="1867323" y="2226825"/>
            <a:ext cx="2208555" cy="27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E6302-1817-31C9-B16A-1ACFBACFE68E}"/>
              </a:ext>
            </a:extLst>
          </p:cNvPr>
          <p:cNvSpPr txBox="1"/>
          <p:nvPr/>
        </p:nvSpPr>
        <p:spPr>
          <a:xfrm>
            <a:off x="1845240" y="2027361"/>
            <a:ext cx="2194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From</a:t>
            </a:r>
            <a:endParaRPr lang="en-GB" dirty="0"/>
          </a:p>
          <a:p>
            <a:r>
              <a:rPr lang="en-GB" sz="1400" b="1" dirty="0"/>
              <a:t>Hyderabad</a:t>
            </a:r>
            <a:endParaRPr lang="en-IN" b="1" dirty="0"/>
          </a:p>
        </p:txBody>
      </p:sp>
      <p:pic>
        <p:nvPicPr>
          <p:cNvPr id="33" name="Graphic 32" descr="Bus">
            <a:extLst>
              <a:ext uri="{FF2B5EF4-FFF2-40B4-BE49-F238E27FC236}">
                <a16:creationId xmlns:a16="http://schemas.microsoft.com/office/drawing/2014/main" id="{8739E72F-42C5-6437-58ED-E34C21B6C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76" y="2754985"/>
            <a:ext cx="304264" cy="304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7AA6AD-2F0F-B1A5-B5B5-C1E3FC766F7C}"/>
              </a:ext>
            </a:extLst>
          </p:cNvPr>
          <p:cNvSpPr/>
          <p:nvPr/>
        </p:nvSpPr>
        <p:spPr>
          <a:xfrm>
            <a:off x="1867323" y="2722981"/>
            <a:ext cx="2208555" cy="27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96A48E-4FB1-74D5-B793-F3502D98213B}"/>
              </a:ext>
            </a:extLst>
          </p:cNvPr>
          <p:cNvSpPr txBox="1"/>
          <p:nvPr/>
        </p:nvSpPr>
        <p:spPr>
          <a:xfrm>
            <a:off x="1845240" y="2523517"/>
            <a:ext cx="2194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To</a:t>
            </a:r>
            <a:endParaRPr lang="en-GB" dirty="0"/>
          </a:p>
          <a:p>
            <a:r>
              <a:rPr lang="en-GB" sz="1400" b="1" dirty="0"/>
              <a:t>Delhi</a:t>
            </a:r>
            <a:endParaRPr lang="en-IN" b="1" dirty="0"/>
          </a:p>
        </p:txBody>
      </p:sp>
      <p:pic>
        <p:nvPicPr>
          <p:cNvPr id="36" name="Graphic 35" descr="Transfer">
            <a:extLst>
              <a:ext uri="{FF2B5EF4-FFF2-40B4-BE49-F238E27FC236}">
                <a16:creationId xmlns:a16="http://schemas.microsoft.com/office/drawing/2014/main" id="{FAE31102-D471-011F-AF04-952B9182D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3380740" y="2486303"/>
            <a:ext cx="231140" cy="23114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15F13C-DF67-FCD8-0480-FA9FE9CC794B}"/>
              </a:ext>
            </a:extLst>
          </p:cNvPr>
          <p:cNvSpPr/>
          <p:nvPr/>
        </p:nvSpPr>
        <p:spPr>
          <a:xfrm>
            <a:off x="1867323" y="3232039"/>
            <a:ext cx="2208555" cy="27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7DA80-F8C6-C30B-D550-59BDACEC7B90}"/>
              </a:ext>
            </a:extLst>
          </p:cNvPr>
          <p:cNvSpPr txBox="1"/>
          <p:nvPr/>
        </p:nvSpPr>
        <p:spPr>
          <a:xfrm>
            <a:off x="1809170" y="3014925"/>
            <a:ext cx="1756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Date of Journey</a:t>
            </a:r>
          </a:p>
          <a:p>
            <a:r>
              <a:rPr lang="en-IN" sz="1400" b="1" dirty="0"/>
              <a:t>Sun 25-Feb</a:t>
            </a:r>
          </a:p>
        </p:txBody>
      </p:sp>
      <p:pic>
        <p:nvPicPr>
          <p:cNvPr id="39" name="Graphic 38" descr="Daily calendar">
            <a:extLst>
              <a:ext uri="{FF2B5EF4-FFF2-40B4-BE49-F238E27FC236}">
                <a16:creationId xmlns:a16="http://schemas.microsoft.com/office/drawing/2014/main" id="{FE3670F5-E880-D60F-9CE5-0BA8AA341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8627" y="3218702"/>
            <a:ext cx="304264" cy="30426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CAB786-D9DA-8848-525E-339DD496CC5D}"/>
              </a:ext>
            </a:extLst>
          </p:cNvPr>
          <p:cNvCxnSpPr/>
          <p:nvPr/>
        </p:nvCxnSpPr>
        <p:spPr>
          <a:xfrm>
            <a:off x="1487889" y="5698874"/>
            <a:ext cx="27950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67851ECF-28BF-5F37-7A33-5230B4E8D2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3532" y="5698874"/>
            <a:ext cx="407301" cy="407301"/>
          </a:xfrm>
          <a:prstGeom prst="rect">
            <a:avLst/>
          </a:prstGeom>
        </p:spPr>
      </p:pic>
      <p:pic>
        <p:nvPicPr>
          <p:cNvPr id="42" name="Graphic 41" descr="Home">
            <a:extLst>
              <a:ext uri="{FF2B5EF4-FFF2-40B4-BE49-F238E27FC236}">
                <a16:creationId xmlns:a16="http://schemas.microsoft.com/office/drawing/2014/main" id="{AA75653D-5EBA-7181-FAC9-5D5369AEE8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4672" y="5715440"/>
            <a:ext cx="347617" cy="347617"/>
          </a:xfrm>
          <a:prstGeom prst="rect">
            <a:avLst/>
          </a:prstGeom>
        </p:spPr>
      </p:pic>
      <p:sp>
        <p:nvSpPr>
          <p:cNvPr id="43" name="Action Button: Help 4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E8AA704-752F-6696-3FE6-C1285E2D7841}"/>
              </a:ext>
            </a:extLst>
          </p:cNvPr>
          <p:cNvSpPr/>
          <p:nvPr/>
        </p:nvSpPr>
        <p:spPr>
          <a:xfrm>
            <a:off x="3023677" y="5716279"/>
            <a:ext cx="407301" cy="372489"/>
          </a:xfrm>
          <a:prstGeom prst="actionButtonHel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Graphic 43" descr="Checklist">
            <a:extLst>
              <a:ext uri="{FF2B5EF4-FFF2-40B4-BE49-F238E27FC236}">
                <a16:creationId xmlns:a16="http://schemas.microsoft.com/office/drawing/2014/main" id="{ED07C28F-4927-A99E-D587-C545C05F86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34843" y="5695462"/>
            <a:ext cx="389177" cy="389177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BF6E2C-5098-3475-00C4-637D5783FBBF}"/>
              </a:ext>
            </a:extLst>
          </p:cNvPr>
          <p:cNvSpPr/>
          <p:nvPr/>
        </p:nvSpPr>
        <p:spPr>
          <a:xfrm>
            <a:off x="1781860" y="3690324"/>
            <a:ext cx="2257948" cy="3042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Search Routes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1E8A88-C6FD-C5D5-41CF-A5C0EE48F7A0}"/>
              </a:ext>
            </a:extLst>
          </p:cNvPr>
          <p:cNvSpPr/>
          <p:nvPr/>
        </p:nvSpPr>
        <p:spPr>
          <a:xfrm>
            <a:off x="4779050" y="1614175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03138EA-FE2B-0D41-0B48-4211DECEEC9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259" t="7256" r="18282"/>
          <a:stretch/>
        </p:blipFill>
        <p:spPr>
          <a:xfrm>
            <a:off x="4779051" y="1614174"/>
            <a:ext cx="2719992" cy="458128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63D7FB1-4A07-5234-FAE9-D5F36AA1D4F0}"/>
              </a:ext>
            </a:extLst>
          </p:cNvPr>
          <p:cNvSpPr/>
          <p:nvPr/>
        </p:nvSpPr>
        <p:spPr>
          <a:xfrm>
            <a:off x="7954341" y="1562890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1F79538-FCA8-F367-3F29-5DFC8101EE3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9198" b="46709"/>
          <a:stretch/>
        </p:blipFill>
        <p:spPr>
          <a:xfrm>
            <a:off x="8001314" y="3354066"/>
            <a:ext cx="2667717" cy="22278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2CAA92-EFC6-B96D-96EB-17896136BFD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211" b="20609"/>
          <a:stretch/>
        </p:blipFill>
        <p:spPr>
          <a:xfrm>
            <a:off x="7977827" y="2687240"/>
            <a:ext cx="2673020" cy="5314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690D45-2616-56C9-0EBC-49D0F764E15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23852" b="60444"/>
          <a:stretch/>
        </p:blipFill>
        <p:spPr>
          <a:xfrm>
            <a:off x="8001314" y="1784818"/>
            <a:ext cx="2635636" cy="8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9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7.2.DESIGN</a:t>
            </a: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A76E1567-9FBA-4147-09B6-6A5CD14EAB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CAE3D7-BBC4-9F79-552D-0601E0183601}"/>
              </a:ext>
            </a:extLst>
          </p:cNvPr>
          <p:cNvSpPr/>
          <p:nvPr/>
        </p:nvSpPr>
        <p:spPr>
          <a:xfrm>
            <a:off x="587011" y="143377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006C0-CD84-4599-6BFB-5EB4570E2F1F}"/>
              </a:ext>
            </a:extLst>
          </p:cNvPr>
          <p:cNvSpPr/>
          <p:nvPr/>
        </p:nvSpPr>
        <p:spPr>
          <a:xfrm>
            <a:off x="737864" y="1649607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92BD5-30F9-DF67-8FEC-A81AEB013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7" t="3378" r="4083" b="9997"/>
          <a:stretch/>
        </p:blipFill>
        <p:spPr>
          <a:xfrm>
            <a:off x="780232" y="1686560"/>
            <a:ext cx="2635256" cy="44602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C63F29-000C-5A61-8660-3CF9B4C3C021}"/>
              </a:ext>
            </a:extLst>
          </p:cNvPr>
          <p:cNvSpPr/>
          <p:nvPr/>
        </p:nvSpPr>
        <p:spPr>
          <a:xfrm>
            <a:off x="4023631" y="143377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B0E03-B007-A39D-2929-A89FACF65167}"/>
              </a:ext>
            </a:extLst>
          </p:cNvPr>
          <p:cNvSpPr/>
          <p:nvPr/>
        </p:nvSpPr>
        <p:spPr>
          <a:xfrm>
            <a:off x="4174484" y="1649607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437D80-49C9-88DF-5898-6EB90C287DE2}"/>
              </a:ext>
            </a:extLst>
          </p:cNvPr>
          <p:cNvSpPr/>
          <p:nvPr/>
        </p:nvSpPr>
        <p:spPr>
          <a:xfrm>
            <a:off x="7460251" y="143377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FBF0D-6BE9-9E80-21EE-2556D23D7FAE}"/>
              </a:ext>
            </a:extLst>
          </p:cNvPr>
          <p:cNvSpPr/>
          <p:nvPr/>
        </p:nvSpPr>
        <p:spPr>
          <a:xfrm>
            <a:off x="7611104" y="1649607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56276-5962-4669-8A7B-204C9AFE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668" y="1686560"/>
            <a:ext cx="2719992" cy="4544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0FD11-8790-FD6A-8995-6B5BB26A49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64"/>
          <a:stretch/>
        </p:blipFill>
        <p:spPr>
          <a:xfrm>
            <a:off x="7611104" y="1686559"/>
            <a:ext cx="2719992" cy="44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7.3.DESIGN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5AD3B-C7A5-9FF7-3A4F-3AB2F05DA2FA}"/>
              </a:ext>
            </a:extLst>
          </p:cNvPr>
          <p:cNvSpPr/>
          <p:nvPr/>
        </p:nvSpPr>
        <p:spPr>
          <a:xfrm>
            <a:off x="4892357" y="146425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250C2-0BC6-9222-0E6A-35050B9140CF}"/>
              </a:ext>
            </a:extLst>
          </p:cNvPr>
          <p:cNvSpPr/>
          <p:nvPr/>
        </p:nvSpPr>
        <p:spPr>
          <a:xfrm>
            <a:off x="5043210" y="1721862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2BFE4-28E9-F95B-BD9B-B0AB79A5B180}"/>
              </a:ext>
            </a:extLst>
          </p:cNvPr>
          <p:cNvSpPr/>
          <p:nvPr/>
        </p:nvSpPr>
        <p:spPr>
          <a:xfrm>
            <a:off x="1265237" y="1464252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2ABAD-74EC-7C39-2D19-D5A7045E21DD}"/>
              </a:ext>
            </a:extLst>
          </p:cNvPr>
          <p:cNvSpPr/>
          <p:nvPr/>
        </p:nvSpPr>
        <p:spPr>
          <a:xfrm>
            <a:off x="1416090" y="1721862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E4A4E-87B7-D013-537E-C420E7020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5" b="14518"/>
          <a:stretch/>
        </p:blipFill>
        <p:spPr>
          <a:xfrm>
            <a:off x="5167630" y="1826968"/>
            <a:ext cx="2472690" cy="445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8022B-EB69-A2E7-D3FB-DE49DF691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 b="12385"/>
          <a:stretch/>
        </p:blipFill>
        <p:spPr>
          <a:xfrm>
            <a:off x="1416090" y="1901183"/>
            <a:ext cx="2585657" cy="4200051"/>
          </a:xfrm>
          <a:prstGeom prst="rect">
            <a:avLst/>
          </a:prstGeom>
        </p:spPr>
      </p:pic>
      <p:pic>
        <p:nvPicPr>
          <p:cNvPr id="10" name="Picture 9" descr="KL Deemed to be University Hyderabad">
            <a:extLst>
              <a:ext uri="{FF2B5EF4-FFF2-40B4-BE49-F238E27FC236}">
                <a16:creationId xmlns:a16="http://schemas.microsoft.com/office/drawing/2014/main" id="{98909390-0966-847E-1E0C-035CFEFD446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54803" y="5237480"/>
            <a:ext cx="1768714" cy="132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02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7.4.DESIGN</a:t>
            </a: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DDA8647D-D5F7-1557-F997-BB41B371D7C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1600" y="4701422"/>
            <a:ext cx="2156043" cy="16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AE81F1-F0B2-918E-2A63-3C8EFEF30DF9}"/>
              </a:ext>
            </a:extLst>
          </p:cNvPr>
          <p:cNvSpPr/>
          <p:nvPr/>
        </p:nvSpPr>
        <p:spPr>
          <a:xfrm>
            <a:off x="1686984" y="1510594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E4FCA-C61F-BAEF-C657-B797AD1914FC}"/>
              </a:ext>
            </a:extLst>
          </p:cNvPr>
          <p:cNvSpPr/>
          <p:nvPr/>
        </p:nvSpPr>
        <p:spPr>
          <a:xfrm>
            <a:off x="1837837" y="1768204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Delhi Tourism App: Dekho Meri Dilli App Tour - YouTube">
            <a:extLst>
              <a:ext uri="{FF2B5EF4-FFF2-40B4-BE49-F238E27FC236}">
                <a16:creationId xmlns:a16="http://schemas.microsoft.com/office/drawing/2014/main" id="{30E02873-A605-E0F3-8B0B-E5E68A159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0" t="14001" r="36667" b="14149"/>
          <a:stretch/>
        </p:blipFill>
        <p:spPr bwMode="auto">
          <a:xfrm>
            <a:off x="1837837" y="1788083"/>
            <a:ext cx="2790563" cy="447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L Deemed to be University Hyderabad">
            <a:extLst>
              <a:ext uri="{FF2B5EF4-FFF2-40B4-BE49-F238E27FC236}">
                <a16:creationId xmlns:a16="http://schemas.microsoft.com/office/drawing/2014/main" id="{DDA8647D-D5F7-1557-F997-BB41B371D7C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926" y="4744431"/>
            <a:ext cx="2156043" cy="16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E51AAD-71A7-744D-75FD-8E07AEC6561C}"/>
              </a:ext>
            </a:extLst>
          </p:cNvPr>
          <p:cNvSpPr/>
          <p:nvPr/>
        </p:nvSpPr>
        <p:spPr>
          <a:xfrm>
            <a:off x="4939658" y="1530561"/>
            <a:ext cx="3021698" cy="5012954"/>
          </a:xfrm>
          <a:prstGeom prst="roundRect">
            <a:avLst>
              <a:gd name="adj" fmla="val 409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8D96D-F93A-C763-AB48-434004A4C093}"/>
              </a:ext>
            </a:extLst>
          </p:cNvPr>
          <p:cNvSpPr/>
          <p:nvPr/>
        </p:nvSpPr>
        <p:spPr>
          <a:xfrm>
            <a:off x="5090511" y="1788171"/>
            <a:ext cx="2719992" cy="4581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4" descr="New Delhi Travel Guide Offline on the App Store">
            <a:extLst>
              <a:ext uri="{FF2B5EF4-FFF2-40B4-BE49-F238E27FC236}">
                <a16:creationId xmlns:a16="http://schemas.microsoft.com/office/drawing/2014/main" id="{17EC66ED-13D5-12A6-2F87-ABBA52D2E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4880" r="-939" b="-13217"/>
          <a:stretch/>
        </p:blipFill>
        <p:spPr bwMode="auto">
          <a:xfrm>
            <a:off x="5140439" y="1831608"/>
            <a:ext cx="2651377" cy="48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6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8.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3681-6524-7AFB-E46F-3AD5A16A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34" y="1489154"/>
            <a:ext cx="8590866" cy="5052623"/>
          </a:xfrm>
          <a:prstGeom prst="rect">
            <a:avLst/>
          </a:prstGeom>
        </p:spPr>
      </p:pic>
      <p:pic>
        <p:nvPicPr>
          <p:cNvPr id="5" name="Picture 4" descr="KL Deemed to be University Hyderabad">
            <a:extLst>
              <a:ext uri="{FF2B5EF4-FFF2-40B4-BE49-F238E27FC236}">
                <a16:creationId xmlns:a16="http://schemas.microsoft.com/office/drawing/2014/main" id="{7794D942-F686-65F9-2517-7B6072444D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92080" y="5250400"/>
            <a:ext cx="1719163" cy="129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18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8.1.IMPLEMENTATION</a:t>
            </a:r>
          </a:p>
        </p:txBody>
      </p:sp>
      <p:pic>
        <p:nvPicPr>
          <p:cNvPr id="10" name="Picture 9" descr="KL Deemed to be University Hyderabad">
            <a:extLst>
              <a:ext uri="{FF2B5EF4-FFF2-40B4-BE49-F238E27FC236}">
                <a16:creationId xmlns:a16="http://schemas.microsoft.com/office/drawing/2014/main" id="{98909390-0966-847E-1E0C-035CFEFD44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50947" y="5435600"/>
            <a:ext cx="1707849" cy="128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501FE-2E81-A256-3B4C-4F18436F9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31" y="1347055"/>
            <a:ext cx="6416049" cy="444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70FCE-2470-11BB-D49F-9C90526F3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240" y="1347055"/>
            <a:ext cx="3416615" cy="46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8.2.IMPLEMENTATION</a:t>
            </a:r>
          </a:p>
        </p:txBody>
      </p:sp>
      <p:pic>
        <p:nvPicPr>
          <p:cNvPr id="10" name="Picture 9" descr="KL Deemed to be University Hyderabad">
            <a:extLst>
              <a:ext uri="{FF2B5EF4-FFF2-40B4-BE49-F238E27FC236}">
                <a16:creationId xmlns:a16="http://schemas.microsoft.com/office/drawing/2014/main" id="{98909390-0966-847E-1E0C-035CFEFD44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0067" y="5730240"/>
            <a:ext cx="1707849" cy="128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82475-197E-6BD1-5691-A7EF9C62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08087"/>
            <a:ext cx="5176044" cy="4874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1A923-D327-FB12-89B1-7FC64D28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408087"/>
            <a:ext cx="5913120" cy="48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9"/>
          <p:cNvSpPr txBox="1">
            <a:spLocks noGrp="1"/>
          </p:cNvSpPr>
          <p:nvPr>
            <p:ph type="ctrTitle"/>
          </p:nvPr>
        </p:nvSpPr>
        <p:spPr>
          <a:xfrm>
            <a:off x="997849" y="860438"/>
            <a:ext cx="8716248" cy="11787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1. TEAM MEMBERS</a:t>
            </a:r>
            <a:endParaRPr sz="4400" dirty="0">
              <a:solidFill>
                <a:srgbClr val="2EA117"/>
              </a:solidFill>
            </a:endParaRPr>
          </a:p>
        </p:txBody>
      </p:sp>
      <p:grpSp>
        <p:nvGrpSpPr>
          <p:cNvPr id="2542" name="Google Shape;2542;p39"/>
          <p:cNvGrpSpPr/>
          <p:nvPr/>
        </p:nvGrpSpPr>
        <p:grpSpPr>
          <a:xfrm rot="5400000">
            <a:off x="9195986" y="568949"/>
            <a:ext cx="2100601" cy="1955473"/>
            <a:chOff x="1438025" y="366400"/>
            <a:chExt cx="4722574" cy="4396298"/>
          </a:xfrm>
        </p:grpSpPr>
        <p:sp>
          <p:nvSpPr>
            <p:cNvPr id="2543" name="Google Shape;2543;p39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5" name="Google Shape;2545;p39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6" name="Google Shape;2546;p39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7" name="Google Shape;2547;p39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8" name="Google Shape;2548;p39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9" name="Google Shape;2549;p39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550" name="Google Shape;2550;p39"/>
          <p:cNvSpPr/>
          <p:nvPr/>
        </p:nvSpPr>
        <p:spPr>
          <a:xfrm rot="1175547" flipH="1">
            <a:off x="9083006" y="2897179"/>
            <a:ext cx="3906263" cy="2346371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1" name="Google Shape;2551;p39"/>
          <p:cNvSpPr/>
          <p:nvPr/>
        </p:nvSpPr>
        <p:spPr>
          <a:xfrm rot="-6605851">
            <a:off x="9976416" y="-797020"/>
            <a:ext cx="1919568" cy="1046637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52" name="Google Shape;2552;p39"/>
          <p:cNvGrpSpPr/>
          <p:nvPr/>
        </p:nvGrpSpPr>
        <p:grpSpPr>
          <a:xfrm>
            <a:off x="2424095" y="5612132"/>
            <a:ext cx="349551" cy="708717"/>
            <a:chOff x="2322875" y="1049950"/>
            <a:chExt cx="1301705" cy="2640525"/>
          </a:xfrm>
        </p:grpSpPr>
        <p:sp>
          <p:nvSpPr>
            <p:cNvPr id="2553" name="Google Shape;2553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4" name="Google Shape;2554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5" name="Google Shape;2555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56" name="Google Shape;2556;p39"/>
          <p:cNvGrpSpPr/>
          <p:nvPr/>
        </p:nvGrpSpPr>
        <p:grpSpPr>
          <a:xfrm>
            <a:off x="7606562" y="705832"/>
            <a:ext cx="349551" cy="708717"/>
            <a:chOff x="2322875" y="1049950"/>
            <a:chExt cx="1301705" cy="2640525"/>
          </a:xfrm>
        </p:grpSpPr>
        <p:sp>
          <p:nvSpPr>
            <p:cNvPr id="2557" name="Google Shape;2557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560" name="Google Shape;2560;p39"/>
          <p:cNvSpPr/>
          <p:nvPr/>
        </p:nvSpPr>
        <p:spPr>
          <a:xfrm rot="693687" flipH="1">
            <a:off x="2529901" y="-801044"/>
            <a:ext cx="4033353" cy="2422709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1" name="Google Shape;2561;p39"/>
          <p:cNvSpPr/>
          <p:nvPr/>
        </p:nvSpPr>
        <p:spPr>
          <a:xfrm rot="-8317620">
            <a:off x="8175333" y="5732273"/>
            <a:ext cx="2105417" cy="1148001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2" name="Google Shape;2562;p39"/>
          <p:cNvSpPr/>
          <p:nvPr/>
        </p:nvSpPr>
        <p:spPr>
          <a:xfrm rot="-926629" flipH="1">
            <a:off x="2686546" y="5616166"/>
            <a:ext cx="4355461" cy="1579153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63" name="Google Shape;2563;p39"/>
          <p:cNvGrpSpPr/>
          <p:nvPr/>
        </p:nvGrpSpPr>
        <p:grpSpPr>
          <a:xfrm rot="2251379">
            <a:off x="6935699" y="5535351"/>
            <a:ext cx="1422924" cy="1357413"/>
            <a:chOff x="936800" y="644000"/>
            <a:chExt cx="3397834" cy="3241401"/>
          </a:xfrm>
        </p:grpSpPr>
        <p:sp>
          <p:nvSpPr>
            <p:cNvPr id="2564" name="Google Shape;2564;p3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5E5541-2016-2F54-12CC-724D4A42F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02743"/>
              </p:ext>
            </p:extLst>
          </p:nvPr>
        </p:nvGraphicFramePr>
        <p:xfrm>
          <a:off x="1633893" y="2411279"/>
          <a:ext cx="8128000" cy="2966718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21566741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4876469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Numbers</a:t>
                      </a:r>
                      <a:endParaRPr lang="en-I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7392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2110030291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Farhaan Ali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6357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2110030295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Venkata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Suhas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605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2110030323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Rama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Kowshik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1886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2110030412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Yesashwini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132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2110030444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Sree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957979"/>
                  </a:ext>
                </a:extLst>
              </a:tr>
            </a:tbl>
          </a:graphicData>
        </a:graphic>
      </p:graphicFrame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FC580653-0212-92AE-7ACD-A49619B009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9. OUTPUT</a:t>
            </a:r>
          </a:p>
        </p:txBody>
      </p:sp>
      <p:pic>
        <p:nvPicPr>
          <p:cNvPr id="10" name="Picture 9" descr="KL Deemed to be University Hyderabad">
            <a:extLst>
              <a:ext uri="{FF2B5EF4-FFF2-40B4-BE49-F238E27FC236}">
                <a16:creationId xmlns:a16="http://schemas.microsoft.com/office/drawing/2014/main" id="{98909390-0966-847E-1E0C-035CFEFD44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6911" y="5994400"/>
            <a:ext cx="1410285" cy="105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560E9-EE58-0AA5-ACE2-B4D4531B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"/>
          <a:stretch/>
        </p:blipFill>
        <p:spPr>
          <a:xfrm>
            <a:off x="1359109" y="1404217"/>
            <a:ext cx="2707639" cy="4978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F8483-695D-3160-AD7C-98282C2EA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11" y="1404216"/>
            <a:ext cx="3022089" cy="4978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29024-F217-020E-5F6D-F025B778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06" y="1404218"/>
            <a:ext cx="2878633" cy="4978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FD3B70-669E-595A-D367-5D4EC0A37A70}"/>
              </a:ext>
            </a:extLst>
          </p:cNvPr>
          <p:cNvSpPr txBox="1"/>
          <p:nvPr/>
        </p:nvSpPr>
        <p:spPr>
          <a:xfrm>
            <a:off x="1915130" y="4434840"/>
            <a:ext cx="19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TRIP SPHERE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AA20C6-F38F-0370-3674-61E43453D191}"/>
              </a:ext>
            </a:extLst>
          </p:cNvPr>
          <p:cNvCxnSpPr/>
          <p:nvPr/>
        </p:nvCxnSpPr>
        <p:spPr>
          <a:xfrm>
            <a:off x="1996440" y="2194560"/>
            <a:ext cx="1229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CE1D17-ECEA-7295-6729-C89857E55A25}"/>
              </a:ext>
            </a:extLst>
          </p:cNvPr>
          <p:cNvSpPr txBox="1"/>
          <p:nvPr/>
        </p:nvSpPr>
        <p:spPr>
          <a:xfrm>
            <a:off x="1882140" y="1925320"/>
            <a:ext cx="145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</a:rPr>
              <a:t>SIGNUP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17E9D-9D4D-6791-76F0-6E106223E576}"/>
              </a:ext>
            </a:extLst>
          </p:cNvPr>
          <p:cNvSpPr txBox="1"/>
          <p:nvPr/>
        </p:nvSpPr>
        <p:spPr>
          <a:xfrm>
            <a:off x="2279769" y="2156460"/>
            <a:ext cx="105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LOGIN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7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9.1.OUTPUT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6B547D1F-0ACF-AE4A-90B4-0027BAF2FE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0520" y="5082422"/>
            <a:ext cx="2156043" cy="16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8A7A8-8C34-F5F1-C6D5-CF6EA7A5C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"/>
          <a:stretch/>
        </p:blipFill>
        <p:spPr>
          <a:xfrm>
            <a:off x="645778" y="1552362"/>
            <a:ext cx="2707639" cy="467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11F27-52DD-3B8E-693C-505EF4A226B5}"/>
              </a:ext>
            </a:extLst>
          </p:cNvPr>
          <p:cNvSpPr txBox="1"/>
          <p:nvPr/>
        </p:nvSpPr>
        <p:spPr>
          <a:xfrm>
            <a:off x="1148080" y="4317494"/>
            <a:ext cx="19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TRIP SPHERE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C2E90F-C4BF-3F70-A48B-3F11D077A66E}"/>
              </a:ext>
            </a:extLst>
          </p:cNvPr>
          <p:cNvCxnSpPr/>
          <p:nvPr/>
        </p:nvCxnSpPr>
        <p:spPr>
          <a:xfrm>
            <a:off x="1209040" y="2337624"/>
            <a:ext cx="1229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CBC7EF-C928-9B0D-CBE0-BCC86B19A1A6}"/>
              </a:ext>
            </a:extLst>
          </p:cNvPr>
          <p:cNvSpPr txBox="1"/>
          <p:nvPr/>
        </p:nvSpPr>
        <p:spPr>
          <a:xfrm>
            <a:off x="1148080" y="2048064"/>
            <a:ext cx="145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</a:rPr>
              <a:t>SIGNUP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8B4FF-0804-9531-4E93-781EA6D6B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680" y="1552362"/>
            <a:ext cx="2727959" cy="467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56245-E767-0991-B92B-C5B44BFAE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902" y="1552362"/>
            <a:ext cx="2727959" cy="467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DA29FD-7334-F2EC-3014-0FFF54F31C55}"/>
              </a:ext>
            </a:extLst>
          </p:cNvPr>
          <p:cNvSpPr txBox="1"/>
          <p:nvPr/>
        </p:nvSpPr>
        <p:spPr>
          <a:xfrm>
            <a:off x="1492250" y="2289294"/>
            <a:ext cx="6428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920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9.2.OUTPUT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98B16-5F1E-C31E-8163-407D05BB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40" y="1657785"/>
            <a:ext cx="2775320" cy="4670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23FF6-0DA0-2A46-6406-EDE182F5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32" y="1657784"/>
            <a:ext cx="2580827" cy="4670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6253ED-6EA9-4FCD-D721-64A85F855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00" y="1659042"/>
            <a:ext cx="2775320" cy="4670750"/>
          </a:xfrm>
          <a:prstGeom prst="rect">
            <a:avLst/>
          </a:prstGeom>
        </p:spPr>
      </p:pic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BBA04367-3A5E-7BDA-4005-555639F56E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9128" y="5196840"/>
            <a:ext cx="1888755" cy="141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110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1879600" y="583455"/>
            <a:ext cx="8412480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10. 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680" y="1854569"/>
            <a:ext cx="9218000" cy="3276231"/>
          </a:xfrm>
        </p:spPr>
        <p:txBody>
          <a:bodyPr/>
          <a:lstStyle/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Sharing Platform: </a:t>
            </a:r>
          </a:p>
          <a:p>
            <a:pPr marL="952485" lvl="1" indent="-342900">
              <a:buClr>
                <a:srgbClr val="002060"/>
              </a:buClr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platform within the app where solo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share their upcoming trips and connect with other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interested in joining them.</a:t>
            </a:r>
          </a:p>
          <a:p>
            <a:pPr marL="342900" indent="-342900">
              <a:buClr>
                <a:srgbClr val="002060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Reviews: </a:t>
            </a:r>
          </a:p>
          <a:p>
            <a:pPr marL="952485" lvl="1" indent="-342900">
              <a:buClr>
                <a:srgbClr val="002060"/>
              </a:buClr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provide feedback and reviews after their trip, helping to improve the trip-sharing experience for future participants.</a:t>
            </a:r>
          </a:p>
          <a:p>
            <a:pPr marL="342900" indent="-342900">
              <a:buClr>
                <a:srgbClr val="002060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matching algorithm that pairs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their travel preferences, interests, and budget, ensuring compatibility and a positive travel experience.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9EC106A1-E099-6C26-AED7-7503D38ABE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1600" y="4706502"/>
            <a:ext cx="2156043" cy="16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23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11.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680" y="1854569"/>
            <a:ext cx="9218000" cy="3276231"/>
          </a:xfrm>
        </p:spPr>
        <p:txBody>
          <a:bodyPr/>
          <a:lstStyle/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advanced route planning system and precise travel packages meet users' budget and time needs.</a:t>
            </a:r>
          </a:p>
          <a:p>
            <a:pPr marL="342900" indent="-342900">
              <a:buClr>
                <a:srgbClr val="002060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convenience and satisfaction for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exploring India's diverse landscapes.</a:t>
            </a:r>
          </a:p>
          <a:p>
            <a:pPr marL="342900" indent="-342900">
              <a:buClr>
                <a:srgbClr val="002060"/>
              </a:buClr>
              <a:buFontTx/>
              <a:buChar char="-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platform for local agents to showcase offerings and promotes tourism.</a:t>
            </a:r>
          </a:p>
          <a:p>
            <a:pPr marL="342900" indent="-342900">
              <a:buClr>
                <a:srgbClr val="002060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Bridges travellers with local expertise, fostering economic growth and cultural exchange.</a:t>
            </a: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1600" y="4701422"/>
            <a:ext cx="2156043" cy="16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25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653613B3-880D-5A8E-4294-2FD329110E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8876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E164-4052-DD97-4198-0C54EB61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29" y="1308695"/>
            <a:ext cx="8559998" cy="42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4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3695769" y="613192"/>
            <a:ext cx="50666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2. INTRODUCTION</a:t>
            </a:r>
            <a:endParaRPr dirty="0">
              <a:solidFill>
                <a:srgbClr val="2EA11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111" y="1686929"/>
            <a:ext cx="10272000" cy="4048391"/>
          </a:xfrm>
        </p:spPr>
        <p:txBody>
          <a:bodyPr/>
          <a:lstStyle/>
          <a:p>
            <a:pPr marL="0" indent="0">
              <a:buClr>
                <a:srgbClr val="002060"/>
              </a:buCl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India, with its rich cultural tapestry, diverse landscapes, and centuries-old heritage, offers travellers a truly immersive and unforgettable experience.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years, the number of travellers to various Indian tourist spots has ranged from around 10 to 15 million visitors per year.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BD68D6E8-5B82-A699-23F8-57043F70D5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239416" y="617697"/>
            <a:ext cx="7713168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3. PROBLEM STATEMENT</a:t>
            </a:r>
            <a:endParaRPr dirty="0">
              <a:solidFill>
                <a:srgbClr val="2EA11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1" y="1715427"/>
            <a:ext cx="6756400" cy="5069223"/>
          </a:xfrm>
        </p:spPr>
        <p:txBody>
          <a:bodyPr/>
          <a:lstStyle/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Travelers today struggle with planning efficient trips due to three key limitations: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85" lvl="1" indent="-4572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travellers struggle to find affordable transportation options to their desired destinations.</a:t>
            </a:r>
          </a:p>
          <a:p>
            <a:pPr marL="609585" lvl="1" indent="0">
              <a:buClr>
                <a:srgbClr val="002060"/>
              </a:buClr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85" lvl="1" indent="-4572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awareness about budget-friendly attractions and activities.</a:t>
            </a:r>
          </a:p>
          <a:p>
            <a:pPr marL="609585" lvl="1" indent="0">
              <a:buClr>
                <a:srgbClr val="002060"/>
              </a:buClr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85" lvl="1" indent="-457200">
              <a:buClr>
                <a:srgbClr val="002060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information on dark tourism sites and their significance.</a:t>
            </a:r>
          </a:p>
          <a:p>
            <a:pPr marL="1066785" lvl="1" indent="-457200">
              <a:buClr>
                <a:srgbClr val="002060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85" lvl="1" indent="-457200">
              <a:buClr>
                <a:srgbClr val="002060"/>
              </a:buClr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platforms may not adequately address factors such as budget, time constraints, and personalized interests, leading to suboptimal travel experiences.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184C9108-5770-766C-73DA-D337B73C78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660F8-0038-E664-E9A1-DDF2F19A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1" y="1404620"/>
            <a:ext cx="4048760" cy="4048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0183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239416" y="674895"/>
            <a:ext cx="7713168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4. SOLUTION BREAKDOWN</a:t>
            </a:r>
            <a:endParaRPr dirty="0">
              <a:solidFill>
                <a:srgbClr val="2EA11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160" y="1803768"/>
            <a:ext cx="6385560" cy="4332872"/>
          </a:xfrm>
        </p:spPr>
        <p:txBody>
          <a:bodyPr/>
          <a:lstStyle/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tourism app is designed to enhance your travel experience by providing a comprehensive plan of action for your duration in a destination. 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 the best routes possible where they can select the route based on their budget, time and interest.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1066774" lvl="1" indent="-457189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Budgeting.</a:t>
            </a:r>
          </a:p>
          <a:p>
            <a:pPr marL="1066774" lvl="1" indent="-457189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Maximized Experience &amp; Efficiency.</a:t>
            </a:r>
          </a:p>
          <a:p>
            <a:pPr marL="1066774" lvl="1" indent="-457189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 &amp; Local Flavor.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62034C7-D7AE-E8C8-1BDC-F3684618C3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97352-B689-0653-8246-DB2BF7A4B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508760"/>
            <a:ext cx="3840480" cy="3840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8704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79443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5. OUR SOLUTION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351" y="1692009"/>
            <a:ext cx="6039249" cy="3774071"/>
          </a:xfrm>
        </p:spPr>
        <p:txBody>
          <a:bodyPr/>
          <a:lstStyle/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tourism app is designed to enhance your travel experience by providing a comprehensive plan of action for your duration in a destination. 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 the best routes possible where they can select the route based on their budget, time and interest.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0D41F-1486-0004-5C87-3F367D62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480" y="1577340"/>
            <a:ext cx="3703320" cy="37033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7835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6.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751" y="2047609"/>
            <a:ext cx="10272000" cy="2644353"/>
          </a:xfrm>
        </p:spPr>
        <p:txBody>
          <a:bodyPr/>
          <a:lstStyle/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outes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Tourism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Packages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Book</a:t>
            </a: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DD8D26-F12D-9BD3-4579-DCC27D62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688" y="1469390"/>
            <a:ext cx="4390420" cy="428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73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6.1.FEATURES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360" y="1829169"/>
            <a:ext cx="7267280" cy="2644353"/>
          </a:xfrm>
        </p:spPr>
        <p:txBody>
          <a:bodyPr/>
          <a:lstStyle/>
          <a:p>
            <a:pPr marL="0" indent="0">
              <a:buClr>
                <a:srgbClr val="002060"/>
              </a:buClr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Routes: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users with informed decisions.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multiple transportation options.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buses, trains, flights, and local modes of transport.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factors like budget, comfort, and travel time.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travellers to select the most suitable route.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64DDC-A997-CBB2-9AD0-AB650C5B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119" y="1879601"/>
            <a:ext cx="3551917" cy="353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4732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"/>
          <p:cNvSpPr txBox="1">
            <a:spLocks noGrp="1"/>
          </p:cNvSpPr>
          <p:nvPr>
            <p:ph type="title"/>
          </p:nvPr>
        </p:nvSpPr>
        <p:spPr>
          <a:xfrm>
            <a:off x="2476568" y="583455"/>
            <a:ext cx="6088312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EA1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ork Sans"/>
              </a:rPr>
              <a:t>6.2.FEATURES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F33B5-DC2B-9883-8D9E-B4DF44BB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440" y="1819009"/>
            <a:ext cx="7109800" cy="2644353"/>
          </a:xfrm>
        </p:spPr>
        <p:txBody>
          <a:bodyPr/>
          <a:lstStyle/>
          <a:p>
            <a:pPr marL="0" indent="0">
              <a:buClr>
                <a:srgbClr val="002060"/>
              </a:buClr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Tourism: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like finding hidden treasure opting for lesser known equally amazing spots that packs the same punch as popular destinations.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Think Pristine beaches, charming towns and breath taking landscapes minus the crowds.</a:t>
            </a: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endParaRPr lang="en-GB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774" lvl="1" indent="-457189"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set to uncover these hidden gems and brag about your off the beaten path discoveries.</a:t>
            </a:r>
            <a:endParaRPr lang="en-US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KL Deemed to be University Hyderabad">
            <a:extLst>
              <a:ext uri="{FF2B5EF4-FFF2-40B4-BE49-F238E27FC236}">
                <a16:creationId xmlns:a16="http://schemas.microsoft.com/office/drawing/2014/main" id="{5E37861B-CF81-C3E1-5371-F0B4B7808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3198" y="5198924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0F008-714C-272D-395E-5E428148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979295"/>
            <a:ext cx="342900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840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698</Words>
  <Application>Microsoft Office PowerPoint</Application>
  <PresentationFormat>Widescreen</PresentationFormat>
  <Paragraphs>137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Algerian</vt:lpstr>
      <vt:lpstr>Arial</vt:lpstr>
      <vt:lpstr>Calibri</vt:lpstr>
      <vt:lpstr>Calibri Light</vt:lpstr>
      <vt:lpstr>Courier New</vt:lpstr>
      <vt:lpstr>MV Boli</vt:lpstr>
      <vt:lpstr>Nunito Light</vt:lpstr>
      <vt:lpstr>Times New Roman</vt:lpstr>
      <vt:lpstr>Wingdings</vt:lpstr>
      <vt:lpstr>Office Theme</vt:lpstr>
      <vt:lpstr>TRAVEL AND TOURISM</vt:lpstr>
      <vt:lpstr>1. TEAM MEMBERS</vt:lpstr>
      <vt:lpstr>2. INTRODUCTION</vt:lpstr>
      <vt:lpstr>3. PROBLEM STATEMENT</vt:lpstr>
      <vt:lpstr>4. SOLUTION BREAKDOWN</vt:lpstr>
      <vt:lpstr>5. OUR SOLUTION IDEA</vt:lpstr>
      <vt:lpstr>6. FEATURES</vt:lpstr>
      <vt:lpstr>6.1.FEATURES</vt:lpstr>
      <vt:lpstr>6.2.FEATURES</vt:lpstr>
      <vt:lpstr>6.3.FEATURES</vt:lpstr>
      <vt:lpstr>6.4.FEATURES</vt:lpstr>
      <vt:lpstr>7. DESIGN</vt:lpstr>
      <vt:lpstr>7.1.DESIGN</vt:lpstr>
      <vt:lpstr>7.2.DESIGN</vt:lpstr>
      <vt:lpstr>7.3.DESIGN</vt:lpstr>
      <vt:lpstr>7.4.DESIGN</vt:lpstr>
      <vt:lpstr>8. IMPLEMENTATION</vt:lpstr>
      <vt:lpstr>8.1.IMPLEMENTATION</vt:lpstr>
      <vt:lpstr>8.2.IMPLEMENTATION</vt:lpstr>
      <vt:lpstr>9. OUTPUT</vt:lpstr>
      <vt:lpstr>9.1.OUTPUT</vt:lpstr>
      <vt:lpstr>9.2.OUTPUT</vt:lpstr>
      <vt:lpstr>10. FUTURE ENHANCEMENTS</vt:lpstr>
      <vt:lpstr>11.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Dhanasree Kode</dc:creator>
  <cp:lastModifiedBy>Dhana Sree Kode</cp:lastModifiedBy>
  <cp:revision>25</cp:revision>
  <dcterms:created xsi:type="dcterms:W3CDTF">2022-05-08T08:52:18Z</dcterms:created>
  <dcterms:modified xsi:type="dcterms:W3CDTF">2024-03-19T17:47:58Z</dcterms:modified>
</cp:coreProperties>
</file>